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54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2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17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4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10/20/2020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2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8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252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7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64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16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5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59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7071C-4E76-4334-B281-648671D8A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511" y="419877"/>
            <a:ext cx="6209314" cy="1875454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b="0" dirty="0"/>
              <a:t>AST425 Project Presentation</a:t>
            </a:r>
            <a:endParaRPr lang="en-CA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8C838-87BF-4B0C-A99D-856182F87C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337" y="2295331"/>
            <a:ext cx="6098143" cy="3429022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/>
              <a:t>WHAT LOCAL MAGNETIC FIELDS CAN TEACH US ABOUT A</a:t>
            </a:r>
          </a:p>
          <a:p>
            <a:pPr algn="ctr">
              <a:lnSpc>
                <a:spcPct val="120000"/>
              </a:lnSpc>
            </a:pPr>
            <a:r>
              <a:rPr lang="en-US" b="1" dirty="0"/>
              <a:t>POSSIBLE SUPERNOVA REMNANT (G182.5-4.0)</a:t>
            </a:r>
            <a:endParaRPr lang="en-CA" b="1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5EC424-0984-4192-A472-A6A30DEAB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2" r="35965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0553AC-08F0-4D9D-8838-6E3F0D036A14}"/>
              </a:ext>
            </a:extLst>
          </p:cNvPr>
          <p:cNvSpPr txBox="1"/>
          <p:nvPr/>
        </p:nvSpPr>
        <p:spPr>
          <a:xfrm>
            <a:off x="92012" y="6509856"/>
            <a:ext cx="67617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The magnetic field of our Milky Way galaxy as seen by the Planck satellite. Credit: ESA and the Planck Collaboration.</a:t>
            </a:r>
            <a:endParaRPr lang="en-CA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AC374-5EE5-49C8-8A6C-86A7948C71E7}"/>
              </a:ext>
            </a:extLst>
          </p:cNvPr>
          <p:cNvSpPr txBox="1"/>
          <p:nvPr/>
        </p:nvSpPr>
        <p:spPr>
          <a:xfrm>
            <a:off x="2424285" y="4436773"/>
            <a:ext cx="2097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By: Parampreet Singh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82690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8860-5F85-49B0-A519-3A5E82F4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099" y="375811"/>
            <a:ext cx="3572165" cy="83889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3600" dirty="0"/>
              <a:t>Motivation</a:t>
            </a:r>
            <a:endParaRPr lang="en-CA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D6C5D-C785-4DAF-AEA8-111A4C2AD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97" y="326571"/>
            <a:ext cx="5555607" cy="55330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5C719-B073-44FE-B245-5E12DA908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961" y="1332756"/>
            <a:ext cx="4275638" cy="4086532"/>
          </a:xfrm>
        </p:spPr>
        <p:txBody>
          <a:bodyPr>
            <a:normAutofit lnSpcReduction="10000"/>
          </a:bodyPr>
          <a:lstStyle/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CA" sz="1600" dirty="0"/>
              <a:t>G182.5-4.0 is a very unusual object (compressed, thin, and straight)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CA" sz="1600" dirty="0"/>
              <a:t>We would like to understand what this object is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CA" sz="1600" dirty="0"/>
              <a:t>We are interested in the magnetic field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CA" sz="1600" dirty="0"/>
              <a:t>G182.5-4.0 disagrees with commonly known supernova remnant (SNR) geometries</a:t>
            </a:r>
          </a:p>
          <a:p>
            <a:pPr marL="285750" indent="-285750" algn="ctr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CA" sz="1600" dirty="0"/>
              <a:t>Two current hypothesis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FBEA9-CF0B-46A7-A331-517DA9C0A145}"/>
              </a:ext>
            </a:extLst>
          </p:cNvPr>
          <p:cNvSpPr txBox="1"/>
          <p:nvPr/>
        </p:nvSpPr>
        <p:spPr>
          <a:xfrm>
            <a:off x="969049" y="5955364"/>
            <a:ext cx="44903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/>
              <a:t>G182.5-4.0 as seen through Stokes Total Intensity. Credit: West et al., 2019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FD1A9B-4655-412E-AF09-18F92425AAE1}"/>
              </a:ext>
            </a:extLst>
          </p:cNvPr>
          <p:cNvSpPr/>
          <p:nvPr/>
        </p:nvSpPr>
        <p:spPr>
          <a:xfrm>
            <a:off x="1698565" y="1686187"/>
            <a:ext cx="3168379" cy="239086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93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A1A54-9FBE-4DAE-B253-1715AA029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325" y="584217"/>
            <a:ext cx="5693134" cy="5480197"/>
            <a:chOff x="787179" y="834887"/>
            <a:chExt cx="5308821" cy="511025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A36CE68-CB3C-4699-9422-3073853CB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546" y="978336"/>
              <a:ext cx="5009716" cy="482611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356DA69-4637-40FE-A14B-5213BBB58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179" y="834887"/>
              <a:ext cx="5308821" cy="511025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4D709A-6610-48B7-9F98-AFA02ECB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3427" y="1106238"/>
              <a:ext cx="4675366" cy="456611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CAFFCE-7F67-4F59-9BFA-3C3A7E18A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68" y="1018605"/>
            <a:ext cx="1964045" cy="64455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800" dirty="0"/>
              <a:t>Research</a:t>
            </a:r>
            <a:endParaRPr lang="en-C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6C10D-E47C-4073-B425-F7E43E3F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966" y="1663160"/>
            <a:ext cx="4036601" cy="3965444"/>
          </a:xfrm>
        </p:spPr>
        <p:txBody>
          <a:bodyPr>
            <a:normAutofit lnSpcReduction="10000"/>
          </a:bodyPr>
          <a:lstStyle/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CA" sz="1650" dirty="0"/>
              <a:t>Synchrotron Polarization Emission &amp; HI Data from </a:t>
            </a:r>
            <a:r>
              <a:rPr lang="en-US" sz="1650" dirty="0"/>
              <a:t>Dominion Radio Astrophysical Observatory Synthesis Telescope (DRAO-ST)</a:t>
            </a:r>
          </a:p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50" dirty="0"/>
              <a:t>Connection between HI fibers &amp; magnetic fields</a:t>
            </a:r>
            <a:endParaRPr lang="en-CA" sz="1650" dirty="0"/>
          </a:p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CA" sz="1650" dirty="0"/>
              <a:t>The Rolling Hough Transform (RHT) and its application to HI fibers.</a:t>
            </a:r>
            <a:endParaRPr lang="en-US" sz="1650" dirty="0"/>
          </a:p>
        </p:txBody>
      </p:sp>
      <p:pic>
        <p:nvPicPr>
          <p:cNvPr id="15" name="Picture 14" descr="A picture containing fireworks, light, sitting, table&#10;&#10;Description automatically generated">
            <a:extLst>
              <a:ext uri="{FF2B5EF4-FFF2-40B4-BE49-F238E27FC236}">
                <a16:creationId xmlns:a16="http://schemas.microsoft.com/office/drawing/2014/main" id="{A3E62ED4-A6E4-466E-A883-946E8694D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042" y="291070"/>
            <a:ext cx="1838084" cy="18288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DC2BC2-F7DC-4A90-99F6-68EF5E760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990" y="2485259"/>
            <a:ext cx="1838083" cy="1828893"/>
          </a:xfrm>
          <a:prstGeom prst="rect">
            <a:avLst/>
          </a:prstGeom>
        </p:spPr>
      </p:pic>
      <p:pic>
        <p:nvPicPr>
          <p:cNvPr id="17" name="Picture 16" descr="A picture containing outdoor, covered, sitting, photo&#10;&#10;Description automatically generated">
            <a:extLst>
              <a:ext uri="{FF2B5EF4-FFF2-40B4-BE49-F238E27FC236}">
                <a16:creationId xmlns:a16="http://schemas.microsoft.com/office/drawing/2014/main" id="{126D8A0F-E4CD-4DF2-BFF8-454611CE8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870" y="314766"/>
            <a:ext cx="1832233" cy="1828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AB2212C-4156-401B-BBD7-C0384E714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029" y="2485259"/>
            <a:ext cx="1822322" cy="1824795"/>
          </a:xfrm>
          <a:prstGeom prst="rect">
            <a:avLst/>
          </a:prstGeom>
        </p:spPr>
      </p:pic>
      <p:pic>
        <p:nvPicPr>
          <p:cNvPr id="31" name="Picture 30" descr="A star filled sky&#10;&#10;Description automatically generated">
            <a:extLst>
              <a:ext uri="{FF2B5EF4-FFF2-40B4-BE49-F238E27FC236}">
                <a16:creationId xmlns:a16="http://schemas.microsoft.com/office/drawing/2014/main" id="{223C27E1-3E73-4902-AC44-B82B5A906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97" y="4667593"/>
            <a:ext cx="1832233" cy="18348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D37B19-BAA0-4417-A837-A89AE334C033}"/>
              </a:ext>
            </a:extLst>
          </p:cNvPr>
          <p:cNvSpPr txBox="1"/>
          <p:nvPr/>
        </p:nvSpPr>
        <p:spPr>
          <a:xfrm>
            <a:off x="7413506" y="2160351"/>
            <a:ext cx="16835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Stokes Total Intensity (I)</a:t>
            </a:r>
            <a:endParaRPr lang="en-CA" sz="9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391C2A-B7CA-4B59-89CC-22E33B65D160}"/>
              </a:ext>
            </a:extLst>
          </p:cNvPr>
          <p:cNvSpPr txBox="1"/>
          <p:nvPr/>
        </p:nvSpPr>
        <p:spPr>
          <a:xfrm>
            <a:off x="9767198" y="2164375"/>
            <a:ext cx="18996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Stokes Polarized Intensity (PI)</a:t>
            </a:r>
            <a:endParaRPr lang="en-CA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F706A3-83B5-41B8-BAD4-3D00FD041EB7}"/>
              </a:ext>
            </a:extLst>
          </p:cNvPr>
          <p:cNvSpPr txBox="1"/>
          <p:nvPr/>
        </p:nvSpPr>
        <p:spPr>
          <a:xfrm>
            <a:off x="7014254" y="4382450"/>
            <a:ext cx="2397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Stokes Linear Polarized Component (U)</a:t>
            </a:r>
            <a:endParaRPr lang="en-CA" sz="9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F9B347-90E0-4260-BCAB-D7B08FD77E49}"/>
              </a:ext>
            </a:extLst>
          </p:cNvPr>
          <p:cNvSpPr txBox="1"/>
          <p:nvPr/>
        </p:nvSpPr>
        <p:spPr>
          <a:xfrm>
            <a:off x="9518201" y="4395771"/>
            <a:ext cx="23976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Stokes Linear Polarized Component (Q)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623B2A-9609-4C5E-B5FE-020E097AE803}"/>
              </a:ext>
            </a:extLst>
          </p:cNvPr>
          <p:cNvSpPr txBox="1"/>
          <p:nvPr/>
        </p:nvSpPr>
        <p:spPr>
          <a:xfrm>
            <a:off x="9057442" y="6538692"/>
            <a:ext cx="9215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HI Data Slice</a:t>
            </a:r>
            <a:endParaRPr lang="en-CA" sz="9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6B65B9-D1E6-4641-B27F-EC6C0C4AE487}"/>
              </a:ext>
            </a:extLst>
          </p:cNvPr>
          <p:cNvCxnSpPr/>
          <p:nvPr/>
        </p:nvCxnSpPr>
        <p:spPr>
          <a:xfrm>
            <a:off x="6742389" y="520117"/>
            <a:ext cx="5002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9D4C60F-9374-43FA-A261-B8BB69F59AD8}"/>
              </a:ext>
            </a:extLst>
          </p:cNvPr>
          <p:cNvCxnSpPr/>
          <p:nvPr/>
        </p:nvCxnSpPr>
        <p:spPr>
          <a:xfrm>
            <a:off x="6742389" y="520117"/>
            <a:ext cx="0" cy="3699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3AE6F8D0-DD93-4865-B10D-4B937D4D5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162" y="4140407"/>
            <a:ext cx="579170" cy="15851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DD5565B-90B1-46F5-9906-114A5939204E}"/>
              </a:ext>
            </a:extLst>
          </p:cNvPr>
          <p:cNvSpPr txBox="1"/>
          <p:nvPr/>
        </p:nvSpPr>
        <p:spPr>
          <a:xfrm>
            <a:off x="5243613" y="690549"/>
            <a:ext cx="16166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FF0000"/>
                </a:solidFill>
              </a:rPr>
              <a:t>Synchrotron Polarization</a:t>
            </a:r>
          </a:p>
          <a:p>
            <a:r>
              <a:rPr lang="en-CA" sz="900" dirty="0">
                <a:solidFill>
                  <a:srgbClr val="FF0000"/>
                </a:solidFill>
              </a:rPr>
              <a:t>From DRAO-ST at a frequency of 1420MHz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6E80E1-E3B8-442D-9B1E-F94BB2ADB800}"/>
              </a:ext>
            </a:extLst>
          </p:cNvPr>
          <p:cNvCxnSpPr>
            <a:cxnSpLocks/>
          </p:cNvCxnSpPr>
          <p:nvPr/>
        </p:nvCxnSpPr>
        <p:spPr>
          <a:xfrm>
            <a:off x="6742389" y="2369889"/>
            <a:ext cx="27225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CCEEB33-04FD-4595-9DB0-BBEAEB9D924A}"/>
              </a:ext>
            </a:extLst>
          </p:cNvPr>
          <p:cNvCxnSpPr>
            <a:cxnSpLocks/>
          </p:cNvCxnSpPr>
          <p:nvPr/>
        </p:nvCxnSpPr>
        <p:spPr>
          <a:xfrm>
            <a:off x="9464982" y="513126"/>
            <a:ext cx="227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05546B1-4B81-4BF5-80B8-61B80D674320}"/>
              </a:ext>
            </a:extLst>
          </p:cNvPr>
          <p:cNvCxnSpPr>
            <a:cxnSpLocks/>
          </p:cNvCxnSpPr>
          <p:nvPr/>
        </p:nvCxnSpPr>
        <p:spPr>
          <a:xfrm>
            <a:off x="9464982" y="4219662"/>
            <a:ext cx="280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EAD22A-9DEC-4933-85C0-B8EDE22913BB}"/>
              </a:ext>
            </a:extLst>
          </p:cNvPr>
          <p:cNvCxnSpPr>
            <a:cxnSpLocks/>
          </p:cNvCxnSpPr>
          <p:nvPr/>
        </p:nvCxnSpPr>
        <p:spPr>
          <a:xfrm>
            <a:off x="9464982" y="513126"/>
            <a:ext cx="0" cy="3706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6B4A15D-542B-433C-B4F1-2BC919E2FC44}"/>
              </a:ext>
            </a:extLst>
          </p:cNvPr>
          <p:cNvSpPr txBox="1"/>
          <p:nvPr/>
        </p:nvSpPr>
        <p:spPr>
          <a:xfrm>
            <a:off x="119626" y="6567244"/>
            <a:ext cx="2045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Credits: West et al., 2019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199342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AF592C-840E-4248-8214-3F7F398E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885" y="1885267"/>
            <a:ext cx="5955484" cy="287655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0DA1A54-9FBE-4DAE-B253-1715AA029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3325" y="584217"/>
            <a:ext cx="5693134" cy="5480197"/>
            <a:chOff x="787179" y="834887"/>
            <a:chExt cx="5308821" cy="511025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A36CE68-CB3C-4699-9422-3073853CB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0546" y="978336"/>
              <a:ext cx="5009716" cy="482611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356DA69-4637-40FE-A14B-5213BBB58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7179" y="834887"/>
              <a:ext cx="5308821" cy="511025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4D709A-6610-48B7-9F98-AFA02ECB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3427" y="1106238"/>
              <a:ext cx="4675366" cy="4566116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CAFFCE-7F67-4F59-9BFA-3C3A7E18A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868" y="1018605"/>
            <a:ext cx="2464249" cy="64455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800" dirty="0"/>
              <a:t>Research </a:t>
            </a:r>
            <a:r>
              <a:rPr lang="en-US" sz="1000" dirty="0"/>
              <a:t>Cont.</a:t>
            </a:r>
            <a:endParaRPr lang="en-CA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6C10D-E47C-4073-B425-F7E43E3F0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966" y="1663160"/>
            <a:ext cx="4036601" cy="3965444"/>
          </a:xfrm>
        </p:spPr>
        <p:txBody>
          <a:bodyPr>
            <a:normAutofit lnSpcReduction="10000"/>
          </a:bodyPr>
          <a:lstStyle/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CA" sz="1650" dirty="0"/>
              <a:t>Synchrotron Polarization Emission &amp; HI Data from </a:t>
            </a:r>
            <a:r>
              <a:rPr lang="en-US" sz="1650" dirty="0"/>
              <a:t>Dominion Radio Astrophysical Observatory Synthesis Telescope (DRAO-ST)</a:t>
            </a:r>
          </a:p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1650" dirty="0"/>
              <a:t>Connection between HI fibers &amp; magnetic fields</a:t>
            </a:r>
            <a:endParaRPr lang="en-CA" sz="1650" dirty="0"/>
          </a:p>
          <a:p>
            <a:pPr marL="285750" indent="-285750" algn="ctr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CA" sz="1650" dirty="0"/>
              <a:t>The Rolling Hough Transform (RHT) and its application to HI fibers.</a:t>
            </a:r>
            <a:endParaRPr lang="en-US" sz="16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4A15D-542B-433C-B4F1-2BC919E2FC44}"/>
              </a:ext>
            </a:extLst>
          </p:cNvPr>
          <p:cNvSpPr txBox="1"/>
          <p:nvPr/>
        </p:nvSpPr>
        <p:spPr>
          <a:xfrm>
            <a:off x="119626" y="6567244"/>
            <a:ext cx="2045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Credits: Clark et al., 2014</a:t>
            </a:r>
            <a:endParaRPr lang="en-CA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EC465-8666-42AA-8A6C-9183B00C199B}"/>
              </a:ext>
            </a:extLst>
          </p:cNvPr>
          <p:cNvSpPr txBox="1"/>
          <p:nvPr/>
        </p:nvSpPr>
        <p:spPr>
          <a:xfrm>
            <a:off x="6818976" y="4832487"/>
            <a:ext cx="4533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Riegel–Crutcher cloud in HI absorption (left) and RHT back projection (right)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77208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13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2FFFD-2B9C-48C3-9F16-EEFC9FA1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377" y="605347"/>
            <a:ext cx="4839978" cy="719706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Expected Outcomes</a:t>
            </a:r>
            <a:endParaRPr lang="en-CA" dirty="0"/>
          </a:p>
        </p:txBody>
      </p:sp>
      <p:pic>
        <p:nvPicPr>
          <p:cNvPr id="7" name="Picture 6" descr="A picture containing fireworks, light, snow, large&#10;&#10;Description automatically generated">
            <a:extLst>
              <a:ext uri="{FF2B5EF4-FFF2-40B4-BE49-F238E27FC236}">
                <a16:creationId xmlns:a16="http://schemas.microsoft.com/office/drawing/2014/main" id="{B80A29DF-57E6-4BF9-863E-51AEA02DE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7" y="253155"/>
            <a:ext cx="3146995" cy="3139127"/>
          </a:xfrm>
          <a:prstGeom prst="rect">
            <a:avLst/>
          </a:prstGeom>
        </p:spPr>
      </p:pic>
      <p:pic>
        <p:nvPicPr>
          <p:cNvPr id="5" name="Picture 4" descr="A star filled sky&#10;&#10;Description automatically generated">
            <a:extLst>
              <a:ext uri="{FF2B5EF4-FFF2-40B4-BE49-F238E27FC236}">
                <a16:creationId xmlns:a16="http://schemas.microsoft.com/office/drawing/2014/main" id="{C672D0EE-1DFE-4E96-AE7C-3358CB649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49" y="3465719"/>
            <a:ext cx="3146995" cy="31548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C30B-62F8-48F5-A16E-EEF65FDCF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7377" y="1551554"/>
            <a:ext cx="4278385" cy="470109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Magnetic field orientation through RHT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G182.5-4.0 filaments seem to trace the HI fibers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/>
              <a:t>Figure out what G182.5-4.0 is!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E2069-905F-4109-AFB7-B6047D378DD0}"/>
              </a:ext>
            </a:extLst>
          </p:cNvPr>
          <p:cNvSpPr txBox="1"/>
          <p:nvPr/>
        </p:nvSpPr>
        <p:spPr>
          <a:xfrm>
            <a:off x="119626" y="6567244"/>
            <a:ext cx="2045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Credits: West et al., 2019</a:t>
            </a:r>
            <a:endParaRPr lang="en-CA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46298-EE86-4E8C-8065-F83CBB59456F}"/>
              </a:ext>
            </a:extLst>
          </p:cNvPr>
          <p:cNvSpPr txBox="1"/>
          <p:nvPr/>
        </p:nvSpPr>
        <p:spPr>
          <a:xfrm>
            <a:off x="3495275" y="1822718"/>
            <a:ext cx="16835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Stokes Total Intensity (I)</a:t>
            </a:r>
            <a:endParaRPr lang="en-CA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FFF56-3636-4D02-AB4C-EFC477F99622}"/>
              </a:ext>
            </a:extLst>
          </p:cNvPr>
          <p:cNvSpPr txBox="1"/>
          <p:nvPr/>
        </p:nvSpPr>
        <p:spPr>
          <a:xfrm>
            <a:off x="1562131" y="4858495"/>
            <a:ext cx="143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HI Data Slice</a:t>
            </a:r>
          </a:p>
          <a:p>
            <a:pPr algn="ctr"/>
            <a:r>
              <a:rPr lang="en-US" sz="900" dirty="0"/>
              <a:t>Velocity: -14659 m/s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9031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54" name="Freeform: Shape 7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82DCB-8001-42A5-8C76-E824EC79E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18" y="285422"/>
            <a:ext cx="8394306" cy="139605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</a:t>
            </a:r>
          </a:p>
        </p:txBody>
      </p:sp>
      <p:pic>
        <p:nvPicPr>
          <p:cNvPr id="1026" name="Picture 2" descr="Magnet PNG Images, Magnetic - FreeIconsPNG">
            <a:extLst>
              <a:ext uri="{FF2B5EF4-FFF2-40B4-BE49-F238E27FC236}">
                <a16:creationId xmlns:a16="http://schemas.microsoft.com/office/drawing/2014/main" id="{693E1697-4797-464F-89C2-2E739DAF07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8885834">
            <a:off x="4413319" y="1400162"/>
            <a:ext cx="2946903" cy="294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03FD33-199D-4348-BF06-1C39FFF05484}"/>
              </a:ext>
            </a:extLst>
          </p:cNvPr>
          <p:cNvSpPr txBox="1"/>
          <p:nvPr/>
        </p:nvSpPr>
        <p:spPr>
          <a:xfrm>
            <a:off x="2908488" y="4984355"/>
            <a:ext cx="624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+mj-lt"/>
              </a:rPr>
              <a:t>FOR LISTENING</a:t>
            </a:r>
            <a:endParaRPr lang="en-CA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14361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302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Meiryo</vt:lpstr>
      <vt:lpstr>Arial</vt:lpstr>
      <vt:lpstr>Corbel</vt:lpstr>
      <vt:lpstr>Wingdings</vt:lpstr>
      <vt:lpstr>SketchLinesVTI</vt:lpstr>
      <vt:lpstr>AST425 Project Presentation</vt:lpstr>
      <vt:lpstr>Motivation</vt:lpstr>
      <vt:lpstr>Research</vt:lpstr>
      <vt:lpstr>Research Cont.</vt:lpstr>
      <vt:lpstr>Expected Outcomes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AST425 Project Presentation</dc:title>
  <dc:creator>Parampreet Singh</dc:creator>
  <cp:lastModifiedBy>Parampreet Singh</cp:lastModifiedBy>
  <cp:revision>4</cp:revision>
  <dcterms:created xsi:type="dcterms:W3CDTF">2020-10-20T00:50:45Z</dcterms:created>
  <dcterms:modified xsi:type="dcterms:W3CDTF">2020-10-20T13:52:31Z</dcterms:modified>
</cp:coreProperties>
</file>